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47"/>
  </p:notesMasterIdLst>
  <p:sldIdLst>
    <p:sldId id="392" r:id="rId2"/>
    <p:sldId id="342" r:id="rId3"/>
    <p:sldId id="393" r:id="rId4"/>
    <p:sldId id="400" r:id="rId5"/>
    <p:sldId id="394" r:id="rId6"/>
    <p:sldId id="272" r:id="rId7"/>
    <p:sldId id="408" r:id="rId8"/>
    <p:sldId id="403" r:id="rId9"/>
    <p:sldId id="404" r:id="rId10"/>
    <p:sldId id="406" r:id="rId11"/>
    <p:sldId id="355" r:id="rId12"/>
    <p:sldId id="346" r:id="rId13"/>
    <p:sldId id="345" r:id="rId14"/>
    <p:sldId id="343" r:id="rId15"/>
    <p:sldId id="344" r:id="rId16"/>
    <p:sldId id="347" r:id="rId17"/>
    <p:sldId id="348" r:id="rId18"/>
    <p:sldId id="349" r:id="rId19"/>
    <p:sldId id="350" r:id="rId20"/>
    <p:sldId id="351" r:id="rId21"/>
    <p:sldId id="374" r:id="rId22"/>
    <p:sldId id="375" r:id="rId23"/>
    <p:sldId id="413" r:id="rId24"/>
    <p:sldId id="376" r:id="rId25"/>
    <p:sldId id="377" r:id="rId26"/>
    <p:sldId id="378" r:id="rId27"/>
    <p:sldId id="380" r:id="rId28"/>
    <p:sldId id="381" r:id="rId29"/>
    <p:sldId id="383" r:id="rId30"/>
    <p:sldId id="395" r:id="rId31"/>
    <p:sldId id="382" r:id="rId32"/>
    <p:sldId id="385" r:id="rId33"/>
    <p:sldId id="401" r:id="rId34"/>
    <p:sldId id="416" r:id="rId35"/>
    <p:sldId id="386" r:id="rId36"/>
    <p:sldId id="391" r:id="rId37"/>
    <p:sldId id="414" r:id="rId38"/>
    <p:sldId id="410" r:id="rId39"/>
    <p:sldId id="398" r:id="rId40"/>
    <p:sldId id="399" r:id="rId41"/>
    <p:sldId id="340" r:id="rId42"/>
    <p:sldId id="335" r:id="rId43"/>
    <p:sldId id="396" r:id="rId44"/>
    <p:sldId id="352" r:id="rId45"/>
    <p:sldId id="397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CC"/>
    <a:srgbClr val="FF0066"/>
    <a:srgbClr val="0033CC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15" autoAdjust="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1E236-C598-4F13-BB2C-904856057DE3}" type="datetimeFigureOut">
              <a:rPr lang="ru-RU" smtClean="0"/>
              <a:pPr/>
              <a:t>26.03.2015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5CA97-0AEE-421C-B21C-F485CD77A1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941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8D093-EE1E-452E-8D76-D86182CB40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D6939-757C-46E4-AC78-6588972ECA8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F1C66-8319-4032-AF76-B7E184B19E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507F9-2BE4-4D96-8283-39B599BB14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2665-5ABE-43E0-BC32-77643557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4710F-D2FC-4212-91DD-0AB0E735E6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6D39F-EEA7-4779-BFE6-AC44DA9722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9F2F-6B68-4E74-8A6C-37DCB9BCA2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CF280-858D-4B56-A4D3-37163DD4D8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9C691-F6CB-4794-B1AB-AD31D02807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F20D9-F418-40C7-A1F3-12C429C31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5C577-85D5-489D-B7B2-840CFACCBD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9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416877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860032" y="1124744"/>
            <a:ext cx="4104456" cy="48320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Arial Black" pitchFamily="34" charset="0"/>
              </a:rPr>
              <a:t>Кильдишева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 Анна Михайловна,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инструктор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по физической культуре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МБДОУ «</a:t>
            </a:r>
            <a:r>
              <a:rPr lang="ru-RU" sz="2800" b="1" dirty="0" err="1" smtClean="0">
                <a:solidFill>
                  <a:srgbClr val="002060"/>
                </a:solidFill>
                <a:latin typeface="Arial Black" pitchFamily="34" charset="0"/>
              </a:rPr>
              <a:t>Зубово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-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Полянский детский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сад  №3 «Ручеек»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комбинированного вида»</a:t>
            </a:r>
            <a:endParaRPr lang="ru-RU" sz="28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00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38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0" y="0"/>
            <a:ext cx="9136480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3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5" name="Горизонтальный свиток 4"/>
          <p:cNvSpPr/>
          <p:nvPr/>
        </p:nvSpPr>
        <p:spPr>
          <a:xfrm>
            <a:off x="179512" y="0"/>
            <a:ext cx="4608512" cy="486916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i="1" dirty="0" smtClean="0">
                <a:solidFill>
                  <a:srgbClr val="002060"/>
                </a:solidFill>
                <a:latin typeface="Arial Black" pitchFamily="34" charset="0"/>
              </a:rPr>
              <a:t>При реализации задач физического воспитания на занятиях, в свободной деятельности, в индивидуальной работе с детьми используется различное оборудование, в том числе и нетрадиционное.</a:t>
            </a:r>
            <a:endParaRPr lang="ru-RU" sz="20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4644008" y="2492896"/>
            <a:ext cx="4499992" cy="4077072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i="1" dirty="0" smtClean="0">
                <a:solidFill>
                  <a:srgbClr val="002060"/>
                </a:solidFill>
                <a:latin typeface="Arial Black" pitchFamily="34" charset="0"/>
              </a:rPr>
              <a:t>Оборудование изготовлено совместно с педагогами и родителями воспитанников дошкольного учреждения.</a:t>
            </a:r>
            <a:endParaRPr lang="ru-RU" sz="24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i (1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476672"/>
            <a:ext cx="2520280" cy="1890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31-300x1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0188" y="4653136"/>
            <a:ext cx="2857460" cy="1800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5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6405" cy="6858000"/>
          </a:xfrm>
          <a:prstGeom prst="rect">
            <a:avLst/>
          </a:prstGeom>
        </p:spPr>
      </p:pic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5" name="Горизонтальный свиток 4"/>
          <p:cNvSpPr/>
          <p:nvPr/>
        </p:nvSpPr>
        <p:spPr>
          <a:xfrm>
            <a:off x="0" y="0"/>
            <a:ext cx="5148064" cy="6453336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i="1" dirty="0" smtClean="0">
                <a:solidFill>
                  <a:srgbClr val="002060"/>
                </a:solidFill>
                <a:latin typeface="Arial Black" pitchFamily="34" charset="0"/>
              </a:rPr>
              <a:t>Для изготовления нетрадиционного физкультурного оборудования использованы различные материалы:</a:t>
            </a:r>
          </a:p>
          <a:p>
            <a:pPr algn="ctr"/>
            <a:r>
              <a:rPr lang="ru-RU" sz="2400" i="1" dirty="0" smtClean="0">
                <a:solidFill>
                  <a:srgbClr val="002060"/>
                </a:solidFill>
                <a:latin typeface="Arial Black" pitchFamily="34" charset="0"/>
              </a:rPr>
              <a:t>фанера, клеёнка, дерматин, линолеум, веревки, пластиковые бутылки, крышки, пробки, капсулы от </a:t>
            </a:r>
            <a:r>
              <a:rPr lang="ru-RU" sz="2400" i="1" dirty="0" err="1" smtClean="0">
                <a:solidFill>
                  <a:srgbClr val="002060"/>
                </a:solidFill>
                <a:latin typeface="Arial Black" pitchFamily="34" charset="0"/>
              </a:rPr>
              <a:t>киндер-яиц</a:t>
            </a:r>
            <a:r>
              <a:rPr lang="ru-RU" sz="2400" i="1" dirty="0" smtClean="0">
                <a:solidFill>
                  <a:srgbClr val="002060"/>
                </a:solidFill>
                <a:latin typeface="Arial Black" pitchFamily="34" charset="0"/>
              </a:rPr>
              <a:t>, атласные ленты.</a:t>
            </a:r>
            <a:endParaRPr lang="ru-RU" sz="2400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4716016" y="2348880"/>
            <a:ext cx="4427984" cy="450912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2800" i="1" dirty="0" smtClean="0">
                <a:solidFill>
                  <a:srgbClr val="002060"/>
                </a:solidFill>
                <a:latin typeface="Arial Black" pitchFamily="34" charset="0"/>
              </a:rPr>
              <a:t>Оборудование мобильно, соответствует требованиям техники безопасности, поддаётся санитарной обработке.</a:t>
            </a:r>
            <a:endParaRPr lang="ru-RU" sz="2800" b="1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Рисунок 6" descr="i (1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332656"/>
            <a:ext cx="2952328" cy="2214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395536" y="260648"/>
            <a:ext cx="7776864" cy="6336704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ru-RU" sz="3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Нетрадиционное оборудование должно быть:</a:t>
            </a:r>
          </a:p>
          <a:p>
            <a:pPr>
              <a:buFont typeface="Wingdings" pitchFamily="2" charset="2"/>
              <a:buChar char="ü"/>
            </a:pP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безопасным;</a:t>
            </a:r>
          </a:p>
          <a:p>
            <a:pPr>
              <a:buFont typeface="Wingdings" pitchFamily="2" charset="2"/>
              <a:buChar char="ü"/>
            </a:pP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максимально эффективным;</a:t>
            </a:r>
          </a:p>
          <a:p>
            <a:pPr>
              <a:buFont typeface="Wingdings" pitchFamily="2" charset="2"/>
              <a:buChar char="ü"/>
            </a:pP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удобным к применению;</a:t>
            </a:r>
          </a:p>
          <a:p>
            <a:pPr>
              <a:buFont typeface="Wingdings" pitchFamily="2" charset="2"/>
              <a:buChar char="ü"/>
            </a:pP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компактным;</a:t>
            </a:r>
          </a:p>
          <a:p>
            <a:pPr>
              <a:buFont typeface="Wingdings" pitchFamily="2" charset="2"/>
              <a:buChar char="ü"/>
            </a:pP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универсальным;</a:t>
            </a:r>
          </a:p>
          <a:p>
            <a:pPr>
              <a:buFont typeface="Wingdings" pitchFamily="2" charset="2"/>
              <a:buChar char="ü"/>
            </a:pP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технологичным и простым в изготовлении;</a:t>
            </a:r>
          </a:p>
          <a:p>
            <a:pPr>
              <a:buFont typeface="Wingdings" pitchFamily="2" charset="2"/>
              <a:buChar char="ü"/>
            </a:pPr>
            <a:r>
              <a:rPr lang="ru-RU" sz="28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эстетическим.</a:t>
            </a:r>
            <a:endParaRPr lang="ru-RU" sz="2800" b="1" i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88640"/>
            <a:ext cx="6480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Требования, предъявляемые к нетрадиционному оборудованию</a:t>
            </a:r>
            <a:endParaRPr lang="ru-RU" sz="2400" dirty="0" smtClean="0">
              <a:latin typeface="Arial Black" pitchFamily="34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683568" y="0"/>
            <a:ext cx="8064896" cy="685800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</a:pPr>
            <a:endParaRPr lang="ru-RU" sz="1100" b="1" dirty="0" smtClean="0">
              <a:latin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buFont typeface="Wingdings" pitchFamily="2" charset="2"/>
              <a:buChar char="q"/>
            </a:pPr>
            <a:r>
              <a:rPr lang="ru-RU" sz="14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Задачи физического развития можно решать с применением нетрадиционного оборудования, которое позволяет:</a:t>
            </a: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повышать интерес детей к выполнению основных движений и игр;</a:t>
            </a: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способствовать формированию физических качеств и двигательных умений детей;</a:t>
            </a: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чередовать различные виды активности детей, направляя их интересы, стимулируя желания детей заниматься двигательной деятельностью;</a:t>
            </a: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повысить моторную плотность физкультурных занятий;</a:t>
            </a: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уточнять представления о форме предметов, положении частей, их относительной величине, о цвете предметов; развивать чувство цвета и формы;</a:t>
            </a: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ru-RU" sz="14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развивать у детей наблюдательность, эстетическое восприятие, воображение, зрительную память.</a:t>
            </a:r>
          </a:p>
          <a:p>
            <a:pPr algn="just">
              <a:lnSpc>
                <a:spcPct val="115000"/>
              </a:lnSpc>
            </a:pPr>
            <a:r>
              <a:rPr lang="ru-RU" sz="14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В реализации этих задач особое значение придается использованию нестандартного физкультурного оборудования, которое позволяет более быстро и качественно формировать двигательные умения и навыки, способствует повышению интереса к физкультурным занятиям, обеспечивает активную двигательную деятельность детей в течение всего дня.</a:t>
            </a:r>
            <a:endParaRPr lang="ru-RU" sz="1400" b="1" i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0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Применение нестандартного спортивного оборудования в целях совершенствования физического развития детей</a:t>
            </a:r>
            <a:endParaRPr lang="ru-RU" sz="20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179512" y="0"/>
            <a:ext cx="8208912" cy="685800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002060"/>
                </a:solidFill>
                <a:cs typeface="Times New Roman" pitchFamily="18" charset="0"/>
              </a:rPr>
              <a:t>Обогащение двигательного опыта;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002060"/>
                </a:solidFill>
                <a:cs typeface="Times New Roman" pitchFamily="18" charset="0"/>
              </a:rPr>
              <a:t>Развитие сноровки, внимания, ловкости,  умения быть в коллективе;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002060"/>
                </a:solidFill>
                <a:cs typeface="Times New Roman" pitchFamily="18" charset="0"/>
              </a:rPr>
              <a:t>Повышение самооценки;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002060"/>
                </a:solidFill>
                <a:cs typeface="Times New Roman" pitchFamily="18" charset="0"/>
              </a:rPr>
              <a:t>Бережное обращение с пособиями, применение  их творчески.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002060"/>
                </a:solidFill>
                <a:cs typeface="Times New Roman" pitchFamily="18" charset="0"/>
              </a:rPr>
              <a:t>Навыки самостоятельной двигательной активности  при использовании нестандартного оборудования </a:t>
            </a:r>
            <a:endParaRPr lang="ru-RU" sz="32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260648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Ожидаемые результаты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7" name="Рисунок 6" descr="47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738" y="2852936"/>
            <a:ext cx="4767262" cy="3573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Горизонтальный свиток 7"/>
          <p:cNvSpPr/>
          <p:nvPr/>
        </p:nvSpPr>
        <p:spPr>
          <a:xfrm>
            <a:off x="5220072" y="0"/>
            <a:ext cx="3744416" cy="270892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" name="Рисунок 9" descr="SDC1466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4427538" cy="3321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TextBox 10"/>
          <p:cNvSpPr txBox="1"/>
          <p:nvPr/>
        </p:nvSpPr>
        <p:spPr>
          <a:xfrm>
            <a:off x="5572132" y="620688"/>
            <a:ext cx="3143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Arial Black" pitchFamily="34" charset="0"/>
              </a:rPr>
              <a:t>«Кочки»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Arial Black" pitchFamily="34" charset="0"/>
              </a:rPr>
              <a:t>используются для перешагивания, бега змейкой, развивают координацию движений.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51078_preview_IMG_0876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3857628"/>
            <a:ext cx="3786214" cy="28396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4499992" y="0"/>
            <a:ext cx="4644008" cy="3501008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200" b="1" i="1" dirty="0" smtClean="0">
                <a:solidFill>
                  <a:srgbClr val="C00000"/>
                </a:solidFill>
              </a:rPr>
              <a:t>«Бильбоке»</a:t>
            </a:r>
            <a:r>
              <a:rPr lang="ru-RU" sz="2800" dirty="0" smtClean="0">
                <a:solidFill>
                  <a:srgbClr val="404040"/>
                </a:solidFill>
              </a:rPr>
              <a:t/>
            </a:r>
            <a:br>
              <a:rPr lang="ru-RU" sz="2800" dirty="0" smtClean="0">
                <a:solidFill>
                  <a:srgbClr val="40404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Предназначено для попадания в цель. Развивает глазомер, внимание, быстроту реакции, ловкость рук и синхронизацию движений, а также терпение и аккуратность.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0_6f089_75df0807_X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572" y="3501008"/>
            <a:ext cx="447542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C:\Documents and Settings\Admin\Local Settings\Temporary Internet Files\Content.Word\DSC04332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84663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Juicy\Desktop\detsad-234611-14249571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62350"/>
            <a:ext cx="4392612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4643438" y="0"/>
            <a:ext cx="4500562" cy="378619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«Султанчики»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Предназначены для выполнения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общеразвивающих</a:t>
            </a:r>
            <a:r>
              <a:rPr lang="ru-RU" sz="2000" b="1" i="1" dirty="0" smtClean="0">
                <a:solidFill>
                  <a:srgbClr val="002060"/>
                </a:solidFill>
              </a:rPr>
              <a:t> упражнений, дыхательной гимнастики, организации подвижных игр, игр соревнований. Способствует развитию органов дыхания, мышц туловища.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SDC1466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47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699030"/>
            <a:ext cx="4032448" cy="3024336"/>
          </a:xfrm>
          <a:prstGeom prst="rect">
            <a:avLst/>
          </a:prstGeom>
        </p:spPr>
      </p:pic>
      <p:pic>
        <p:nvPicPr>
          <p:cNvPr id="7" name="Рисунок 6" descr="IMG_47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00438"/>
            <a:ext cx="4214810" cy="31611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4716016" y="0"/>
            <a:ext cx="4176464" cy="3501008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SDC1729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76750" cy="3357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7" descr="C:\Users\Juicy\Desktop\detsad-246495-1413380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1471" y="3289680"/>
            <a:ext cx="4752529" cy="3568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 (2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515" y="4077072"/>
            <a:ext cx="3216357" cy="24122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>
            <a:off x="5004048" y="620688"/>
            <a:ext cx="36004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«Грибочки» 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используются в играх, в ходьбе и беге змейкой, развивают ориентировку в пространстве, ловкость.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755576" y="0"/>
            <a:ext cx="7632848" cy="3501007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2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«Использование нетрадиционного физкультурного оборудования » </a:t>
            </a:r>
            <a:r>
              <a:rPr lang="ru-RU" sz="3200" b="1" dirty="0" smtClean="0"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Arial Black" pitchFamily="34" charset="0"/>
                <a:cs typeface="Times New Roman" pitchFamily="18" charset="0"/>
              </a:rPr>
            </a:br>
            <a:endParaRPr lang="ru-RU" sz="3200" b="1" dirty="0" smtClean="0">
              <a:latin typeface="Arial Black" pitchFamily="34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(из опыта работы)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img3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5" y="3320655"/>
            <a:ext cx="5904657" cy="353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4786314" y="0"/>
            <a:ext cx="4357686" cy="414338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SDC147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57061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Juicy\Desktop\DSC01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68860"/>
            <a:ext cx="4252187" cy="31891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57818" y="714356"/>
            <a:ext cx="353466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«Бревно»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используется в играх-эстафетах, при выполнении основных движений, развивает координацию движений, ловкость.  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33920_preview_20112014937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696868"/>
            <a:ext cx="4214842" cy="31611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" name="Рисунок 2" descr="SDC147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476750" cy="3357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Горизонтальный свиток 3"/>
          <p:cNvSpPr/>
          <p:nvPr/>
        </p:nvSpPr>
        <p:spPr>
          <a:xfrm>
            <a:off x="4860032" y="0"/>
            <a:ext cx="4283968" cy="4005064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карусель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69342"/>
            <a:ext cx="4427984" cy="3288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508104" y="620688"/>
            <a:ext cx="36358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«Карусель»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используется в играх, развивает ориентировку в пространстве, умение ходить и бегать по кругу.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i (1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4071942"/>
            <a:ext cx="2952328" cy="22142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42389_preview_CAM00486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14546" y="3413667"/>
            <a:ext cx="2571768" cy="3444333"/>
          </a:xfrm>
          <a:prstGeom prst="rect">
            <a:avLst/>
          </a:prstGeom>
        </p:spPr>
      </p:pic>
      <p:pic>
        <p:nvPicPr>
          <p:cNvPr id="9" name="Рисунок 8" descr="42388_preview_CAM00485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" y="3429000"/>
            <a:ext cx="256032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4860032" y="-243408"/>
            <a:ext cx="4283968" cy="4005064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SDC173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427984" cy="332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23 февраль\DSCN1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416647"/>
            <a:ext cx="4588471" cy="34413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14942" y="332656"/>
            <a:ext cx="35004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«Ленты с палочкой»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используются для игр, построений, перестроений ОРУ, спортивных танцах.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" name="Рисунок 2" descr="SDC1469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Горизонтальный свиток 7"/>
          <p:cNvSpPr/>
          <p:nvPr/>
        </p:nvSpPr>
        <p:spPr>
          <a:xfrm>
            <a:off x="4643438" y="-428652"/>
            <a:ext cx="4143404" cy="4929222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«Ленты » </a:t>
            </a:r>
          </a:p>
          <a:p>
            <a:r>
              <a:rPr lang="ru-RU" sz="3200" b="1" i="1" dirty="0" smtClean="0">
                <a:solidFill>
                  <a:srgbClr val="002060"/>
                </a:solidFill>
              </a:rPr>
              <a:t>используются для подвижных, народных игр, построений, перестроений ОРУ.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9" name="Picture 2" descr="C:\Users\1\Desktop\DSC015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4476749" cy="3357562"/>
          </a:xfrm>
          <a:prstGeom prst="rect">
            <a:avLst/>
          </a:prstGeom>
          <a:noFill/>
        </p:spPr>
      </p:pic>
      <p:pic>
        <p:nvPicPr>
          <p:cNvPr id="12" name="Рисунок 11" descr="41999_preview_DSC0156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4000504"/>
            <a:ext cx="3524275" cy="264320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" name="Рисунок 2" descr="SDC1469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3967" cy="3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Горизонтальный свиток 3"/>
          <p:cNvSpPr/>
          <p:nvPr/>
        </p:nvSpPr>
        <p:spPr>
          <a:xfrm>
            <a:off x="4857752" y="0"/>
            <a:ext cx="3962720" cy="3857628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IMG_47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0" y="857232"/>
            <a:ext cx="34563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«Веревочки»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используются для выполнения ОРУ, игр, перепрыгивания через них, развивают координацию движений, ловкость.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IMG_47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20" y="3643290"/>
            <a:ext cx="4286280" cy="3214710"/>
          </a:xfrm>
          <a:prstGeom prst="rect">
            <a:avLst/>
          </a:prstGeom>
        </p:spPr>
      </p:pic>
      <p:pic>
        <p:nvPicPr>
          <p:cNvPr id="9" name="Рисунок 8" descr="DSC016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4643438" y="2500306"/>
            <a:ext cx="4283968" cy="4005064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SDC1469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7991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86380" y="3214686"/>
            <a:ext cx="32147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«Стрекоза»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используется для игр, прыжков в высоту; развивает смелость, ловкость. 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i (1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4071942"/>
            <a:ext cx="2952328" cy="22142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4857752" y="1214422"/>
            <a:ext cx="4071966" cy="428628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SDC1467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6883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0628" y="785794"/>
            <a:ext cx="35004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endParaRPr lang="ru-RU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endParaRPr lang="ru-RU" sz="24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«Змейка»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используется  в играх, для профилактики плоскостопия, развивает координацию движений,  ловкость, выдержку.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i (1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4071942"/>
            <a:ext cx="2952328" cy="22142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4860032" y="0"/>
            <a:ext cx="3960440" cy="378904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200" b="1" i="1" dirty="0" smtClean="0">
                <a:solidFill>
                  <a:srgbClr val="C00000"/>
                </a:solidFill>
                <a:cs typeface="Trebuchet MS" pitchFamily="34" charset="0"/>
              </a:rPr>
              <a:t>«Лыжи» </a:t>
            </a:r>
            <a:r>
              <a:rPr lang="ru-RU" sz="3200" dirty="0" smtClean="0">
                <a:cs typeface="Trebuchet MS" pitchFamily="34" charset="0"/>
              </a:rPr>
              <a:t/>
            </a:r>
            <a:br>
              <a:rPr lang="ru-RU" sz="3200" dirty="0" smtClean="0">
                <a:cs typeface="Trebuchet MS" pitchFamily="34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cs typeface="Trebuchet MS" pitchFamily="34" charset="0"/>
              </a:rPr>
              <a:t>Цель: развитие координации движений, физических качеств.</a:t>
            </a:r>
            <a:endParaRPr lang="ru-RU" sz="32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E:\8Изображение\Изображение 061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439248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hudo-lyzhi-raznocvetnye-penyochki-volshebnye-shariki-snezhinki-i-kosichki-banochki-shumelochki-nestandartnoe-fizicheskoe-oborudovanie-v-rabote-s-doshkolnikami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5"/>
            <a:ext cx="4320480" cy="337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:\Users\Juicy\Desktop\Фото-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532" y="3429000"/>
            <a:ext cx="4572468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4" name="Picture 7" descr="C:\Users\Juicy\Desktop\Рисунок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573016"/>
            <a:ext cx="4114800" cy="3087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51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89337"/>
            <a:ext cx="4359275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47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0"/>
            <a:ext cx="4211960" cy="3158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4572000" y="0"/>
            <a:ext cx="4572000" cy="414908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2800" b="1" i="1" dirty="0" smtClean="0">
                <a:solidFill>
                  <a:srgbClr val="C00000"/>
                </a:solidFill>
                <a:cs typeface="Trebuchet MS" pitchFamily="34" charset="0"/>
              </a:rPr>
              <a:t>« Волшебные  коврики»</a:t>
            </a:r>
            <a:r>
              <a:rPr lang="ru-RU" sz="2400" b="1" i="1" dirty="0" smtClean="0">
                <a:solidFill>
                  <a:srgbClr val="C00000"/>
                </a:solidFill>
                <a:cs typeface="Trebuchet MS" pitchFamily="34" charset="0"/>
              </a:rPr>
              <a:t/>
            </a:r>
            <a:br>
              <a:rPr lang="ru-RU" sz="2400" b="1" i="1" dirty="0" smtClean="0">
                <a:solidFill>
                  <a:srgbClr val="C00000"/>
                </a:solidFill>
                <a:cs typeface="Trebuchet MS" pitchFamily="34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cs typeface="Trebuchet MS" pitchFamily="34" charset="0"/>
              </a:rPr>
              <a:t> предназначены  для </a:t>
            </a:r>
            <a:r>
              <a:rPr lang="ru-RU" sz="2400" b="1" i="1" dirty="0" err="1" smtClean="0">
                <a:solidFill>
                  <a:srgbClr val="002060"/>
                </a:solidFill>
                <a:cs typeface="Trebuchet MS" pitchFamily="34" charset="0"/>
              </a:rPr>
              <a:t>босохождения</a:t>
            </a:r>
            <a:r>
              <a:rPr lang="ru-RU" sz="2400" b="1" i="1" dirty="0" smtClean="0">
                <a:solidFill>
                  <a:srgbClr val="002060"/>
                </a:solidFill>
                <a:cs typeface="Trebuchet MS" pitchFamily="34" charset="0"/>
              </a:rPr>
              <a:t>, исправления и предотвращения плоскостопия, закаливания. Применяются для физических упражнений после  сна.</a:t>
            </a:r>
            <a:endParaRPr lang="ru-RU" sz="3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4" name="Рисунок 3" descr="SDC1468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5976" cy="3266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SDC1468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573017"/>
            <a:ext cx="4381025" cy="3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2248" y="3645025"/>
            <a:ext cx="4281752" cy="3212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SDC1468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3" y="0"/>
            <a:ext cx="4283968" cy="3212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857224" y="0"/>
            <a:ext cx="7572428" cy="685800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 Дошкольный возраст – это важный период формирования человеческой личности и прочных основ физического здоровья. Именно в этом возрасте закладываются основы физического развития, формируются двигательные навыки, создается фундамент для воспитания физических качеств.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Эффективность реализации задач образования дошкольников в области физической культуры во многом зависит и от наличия рациональной предметно – игровой среды в дошкольном учреждении, куда входит разнообразное физкультурное, в том числе нестандартное   оборудование.</a:t>
            </a:r>
            <a:endParaRPr lang="ru-RU" sz="2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918" y="214290"/>
            <a:ext cx="5500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Актуальность 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5000628" y="0"/>
            <a:ext cx="4143372" cy="3857628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Используются для закаливания,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стимулируют работу внутренних органов, развивают координацию движений, равновесие</a:t>
            </a:r>
            <a:r>
              <a:rPr lang="ru-RU" sz="3200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endParaRPr lang="ru-RU" sz="3200" dirty="0"/>
          </a:p>
        </p:txBody>
      </p:sp>
      <p:pic>
        <p:nvPicPr>
          <p:cNvPr id="4" name="Рисунок 3" descr="SDC14674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500563" cy="3375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43570" y="428604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«Следы»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" name="Picture 5" descr="C:\Users\Juicy\Desktop\здоровьесберег\0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3" y="3717032"/>
            <a:ext cx="4188829" cy="3140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5" name="Рисунок 4" descr="SDC1468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4536950" cy="3402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SDC147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0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51072_preview_IMG_0874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48221" y="3786166"/>
            <a:ext cx="4095779" cy="3071834"/>
          </a:xfrm>
          <a:prstGeom prst="rect">
            <a:avLst/>
          </a:prstGeom>
        </p:spPr>
      </p:pic>
      <p:pic>
        <p:nvPicPr>
          <p:cNvPr id="8" name="Рисунок 7" descr="51071_preview_IMG_0871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3482578"/>
            <a:ext cx="4500562" cy="337542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4716016" y="404664"/>
            <a:ext cx="4248472" cy="4752528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200" b="1" i="1" dirty="0" smtClean="0">
                <a:solidFill>
                  <a:srgbClr val="C00000"/>
                </a:solidFill>
                <a:cs typeface="Trebuchet MS" pitchFamily="34" charset="0"/>
              </a:rPr>
              <a:t>Стойки</a:t>
            </a:r>
            <a:r>
              <a:rPr lang="ru-RU" sz="3200" b="1" i="1" dirty="0" smtClean="0">
                <a:solidFill>
                  <a:srgbClr val="002060"/>
                </a:solidFill>
                <a:cs typeface="Trebuchet MS" pitchFamily="34" charset="0"/>
              </a:rPr>
              <a:t> , чтоб верёвку не держать, а прыгать и  подлезать</a:t>
            </a:r>
            <a:endParaRPr lang="ru-RU" sz="32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Рисунок 4" descr="SDC146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1"/>
            <a:ext cx="422259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N1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3501008"/>
            <a:ext cx="4475989" cy="335699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SDC147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1\Desktop\IMG_3233.JPG"/>
          <p:cNvPicPr>
            <a:picLocks noChangeAspect="1" noChangeArrowheads="1"/>
          </p:cNvPicPr>
          <p:nvPr/>
        </p:nvPicPr>
        <p:blipFill>
          <a:blip r:embed="rId3" cstate="print"/>
          <a:srcRect b="9375"/>
          <a:stretch>
            <a:fillRect/>
          </a:stretch>
        </p:blipFill>
        <p:spPr bwMode="auto">
          <a:xfrm>
            <a:off x="0" y="214290"/>
            <a:ext cx="5572133" cy="3787321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5072066" y="2643182"/>
            <a:ext cx="4071934" cy="4214818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200" b="1" i="1" dirty="0" smtClean="0">
                <a:solidFill>
                  <a:srgbClr val="C00000"/>
                </a:solidFill>
                <a:cs typeface="Trebuchet MS" pitchFamily="34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4499992" y="188640"/>
            <a:ext cx="4644008" cy="5472608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2400" b="1" i="1" dirty="0" smtClean="0">
                <a:solidFill>
                  <a:srgbClr val="002060"/>
                </a:solidFill>
              </a:rPr>
              <a:t>Развивают меткость (при бросании на дальность и в цель, координацию движений при выполнении упражнений, предназначены для сохранения равновесия,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</a:rPr>
              <a:t>формирования правильной осанки, развития ловкости).Используют при занятиях спортом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C:\Documents and Settings\Admin\Local Settings\Temporary Internet Files\Content.Word\DSC04324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3968" cy="28529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46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224470" cy="3168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64088" y="188640"/>
            <a:ext cx="351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«Мешочки»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4357686" y="571480"/>
            <a:ext cx="4570290" cy="5143536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IMG_47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355976" cy="32669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IMG_46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573016"/>
            <a:ext cx="4176464" cy="31323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/>
          <p:cNvSpPr txBox="1"/>
          <p:nvPr/>
        </p:nvSpPr>
        <p:spPr>
          <a:xfrm>
            <a:off x="4714876" y="1357298"/>
            <a:ext cx="40005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«Туннель»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используется для ползания на четвереньках, опираясь на ладони и колени, развивает ориентировку в пространстве.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SDC14726.JPG"/>
          <p:cNvPicPr>
            <a:picLocks noChangeAspect="1"/>
          </p:cNvPicPr>
          <p:nvPr/>
        </p:nvPicPr>
        <p:blipFill>
          <a:blip r:embed="rId3" cstate="print"/>
          <a:srcRect l="10061"/>
          <a:stretch>
            <a:fillRect/>
          </a:stretch>
        </p:blipFill>
        <p:spPr>
          <a:xfrm>
            <a:off x="0" y="0"/>
            <a:ext cx="4368989" cy="3643314"/>
          </a:xfrm>
          <a:prstGeom prst="rect">
            <a:avLst/>
          </a:prstGeom>
        </p:spPr>
      </p:pic>
      <p:pic>
        <p:nvPicPr>
          <p:cNvPr id="4" name="Picture 2" descr="C:\Users\1\Desktop\IMG_3233.JPG"/>
          <p:cNvPicPr>
            <a:picLocks noChangeAspect="1" noChangeArrowheads="1"/>
          </p:cNvPicPr>
          <p:nvPr/>
        </p:nvPicPr>
        <p:blipFill>
          <a:blip r:embed="rId4" cstate="print"/>
          <a:srcRect l="12500" t="54706" r="32031" b="7102"/>
          <a:stretch>
            <a:fillRect/>
          </a:stretch>
        </p:blipFill>
        <p:spPr bwMode="auto">
          <a:xfrm>
            <a:off x="3112316" y="3714728"/>
            <a:ext cx="6031684" cy="3143272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4572000" y="0"/>
            <a:ext cx="4214842" cy="3286124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571480"/>
            <a:ext cx="3429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«Набивные мячи»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Развивают мышцы рук, выносливость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" name="Picture 2" descr="C:\Users\1\Desktop\IMG_3233.JPG"/>
          <p:cNvPicPr>
            <a:picLocks noChangeAspect="1" noChangeArrowheads="1"/>
          </p:cNvPicPr>
          <p:nvPr/>
        </p:nvPicPr>
        <p:blipFill>
          <a:blip r:embed="rId3" cstate="print"/>
          <a:srcRect b="9375"/>
          <a:stretch>
            <a:fillRect/>
          </a:stretch>
        </p:blipFill>
        <p:spPr bwMode="auto">
          <a:xfrm>
            <a:off x="0" y="0"/>
            <a:ext cx="5572133" cy="3787321"/>
          </a:xfrm>
          <a:prstGeom prst="rect">
            <a:avLst/>
          </a:prstGeom>
          <a:noFill/>
        </p:spPr>
      </p:pic>
      <p:pic>
        <p:nvPicPr>
          <p:cNvPr id="4" name="Рисунок 3" descr="i (2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2" y="2788619"/>
            <a:ext cx="1376834" cy="926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Горизонтальный свиток 4"/>
          <p:cNvSpPr/>
          <p:nvPr/>
        </p:nvSpPr>
        <p:spPr>
          <a:xfrm>
            <a:off x="4929158" y="3429001"/>
            <a:ext cx="4214842" cy="3428999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4929158" y="0"/>
            <a:ext cx="4214842" cy="3428999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SDC17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42852"/>
            <a:ext cx="4000528" cy="30003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SDC173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501" y="3286124"/>
            <a:ext cx="4381499" cy="32861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SDC173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268240"/>
            <a:ext cx="4429156" cy="33218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929322" y="714356"/>
            <a:ext cx="228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«Лесенка»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571472" y="0"/>
            <a:ext cx="8358246" cy="685800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7290" y="928670"/>
            <a:ext cx="7286676" cy="5395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Международные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:  </a:t>
            </a:r>
          </a:p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1) Конвенция о правах ребенка; </a:t>
            </a:r>
          </a:p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2) «Здоровье 2020» </a:t>
            </a:r>
          </a:p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2. Федеральные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; </a:t>
            </a:r>
          </a:p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 1) Конституция РФ; </a:t>
            </a:r>
          </a:p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 2) Гражданский кодекс РФ; </a:t>
            </a:r>
          </a:p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 3) Документы концептуального           характера; </a:t>
            </a:r>
          </a:p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 а) Концепция дошкольного воспитания </a:t>
            </a:r>
          </a:p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  (В.А Петровский, В.В Давыдов,    1989г) </a:t>
            </a:r>
          </a:p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  4) Федеральные законы; </a:t>
            </a:r>
          </a:p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  5) Государственные программы.</a:t>
            </a:r>
          </a:p>
          <a:p>
            <a:pPr marL="342900" indent="-342900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3.Нормативные документы регионального 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уровня </a:t>
            </a:r>
          </a:p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 1) Приказы; </a:t>
            </a:r>
          </a:p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 2) Указы; </a:t>
            </a:r>
          </a:p>
          <a:p>
            <a:pPr marL="342900" indent="-342900"/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 3) Постановления.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7422" y="285728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 Black" pitchFamily="34" charset="0"/>
              </a:rPr>
              <a:t>Документы</a:t>
            </a:r>
            <a:endParaRPr lang="ru-RU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" name="Рисунок 2" descr="SDC173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14290"/>
            <a:ext cx="4191029" cy="3143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SDC173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500438"/>
            <a:ext cx="4143371" cy="3107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SDC173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14290"/>
            <a:ext cx="4071934" cy="30539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SDC173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500438"/>
            <a:ext cx="4190996" cy="3143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395536" y="0"/>
            <a:ext cx="8568952" cy="685800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РЕЗУЛЬТАТИВНОСТЬ:</a:t>
            </a:r>
            <a:endParaRPr lang="ru-RU" sz="2800" dirty="0" smtClean="0">
              <a:solidFill>
                <a:srgbClr val="C00000"/>
              </a:solidFill>
            </a:endParaRPr>
          </a:p>
          <a:p>
            <a:endParaRPr lang="ru-RU" sz="2000" b="1" dirty="0" smtClean="0"/>
          </a:p>
          <a:p>
            <a:r>
              <a:rPr lang="ru-RU" sz="2000" b="1" dirty="0" smtClean="0"/>
              <a:t>·  </a:t>
            </a:r>
            <a:r>
              <a:rPr lang="ru-RU" sz="2000" b="1" dirty="0" err="1" smtClean="0"/>
              <a:t>сформированность</a:t>
            </a:r>
            <a:r>
              <a:rPr lang="ru-RU" sz="2000" b="1" dirty="0" smtClean="0"/>
              <a:t> у детей элементарных представлений о здоровом образе жизни, развился интерес к творческой деятельности;</a:t>
            </a:r>
          </a:p>
          <a:p>
            <a:r>
              <a:rPr lang="ru-RU" sz="2000" b="1" dirty="0" smtClean="0"/>
              <a:t>·  выросли показатели физической подготовленности детей;</a:t>
            </a:r>
          </a:p>
          <a:p>
            <a:r>
              <a:rPr lang="ru-RU" sz="2000" b="1" dirty="0" smtClean="0"/>
              <a:t>·  грамотное использование детьми разного спортивного оборудования и нетрадиционного физкультурного инвентаря;</a:t>
            </a:r>
          </a:p>
          <a:p>
            <a:r>
              <a:rPr lang="ru-RU" sz="2000" b="1" dirty="0" smtClean="0"/>
              <a:t>·  осознание ребёнком и родителями необходимости и значимости здорового образа жизни, а также “видение” и реализация путей совершенствования здоровья ребёнка и членов семьи (активный отдых вместе с детьми, посещение кружков, секций оздоровительной направленности);</a:t>
            </a:r>
          </a:p>
          <a:p>
            <a:r>
              <a:rPr lang="ru-RU" sz="2000" b="1" dirty="0" smtClean="0"/>
              <a:t>·  повышение активности родителей воспитанников, проявляющееся в участии в физкультурно-оздоровительных мероприятиях вместе с детьми, проводимые в ДОУ;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3830308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755576" y="0"/>
            <a:ext cx="7632848" cy="6237312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tx1"/>
                </a:solidFill>
                <a:cs typeface="Times New Roman" pitchFamily="18" charset="0"/>
              </a:rPr>
              <a:t>Продолжить работу по формированию двигательной активности детей с использованием нестандартного оборудования;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tx1"/>
                </a:solidFill>
                <a:cs typeface="Times New Roman" pitchFamily="18" charset="0"/>
              </a:rPr>
              <a:t>Продолжить оснащать физкультурный уголок, а также физкультурный зал нестандартным оборудованием в соответствии с возрастными особенностями детей; 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chemeClr val="tx1"/>
                </a:solidFill>
                <a:cs typeface="Times New Roman" pitchFamily="18" charset="0"/>
              </a:rPr>
              <a:t>Провести «День  здоровья» в летний оздоровительный период</a:t>
            </a:r>
            <a:r>
              <a:rPr lang="ru-RU" sz="2000" b="1" i="1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12941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0019-019-Vidy-Krasnoj-knig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140" y="1"/>
            <a:ext cx="9358281" cy="6857999"/>
          </a:xfrm>
          <a:prstGeom prst="rect">
            <a:avLst/>
          </a:prstGeom>
          <a:noFill/>
        </p:spPr>
      </p:pic>
      <p:pic>
        <p:nvPicPr>
          <p:cNvPr id="3" name="Рисунок 2" descr="ol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14356"/>
            <a:ext cx="9233738" cy="53578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963911">
            <a:off x="1386621" y="631507"/>
            <a:ext cx="70038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Impact" pitchFamily="34" charset="0"/>
              </a:rPr>
              <a:t>Спасибо</a:t>
            </a:r>
            <a:r>
              <a:rPr lang="ru-RU" sz="4800" dirty="0" smtClean="0">
                <a:solidFill>
                  <a:schemeClr val="bg1"/>
                </a:solidFill>
                <a:latin typeface="Impact" pitchFamily="34" charset="0"/>
              </a:rPr>
              <a:t> за внимание!!!</a:t>
            </a:r>
            <a:endParaRPr lang="ru-RU" sz="48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1071538" y="0"/>
            <a:ext cx="7632848" cy="3501007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E:\8Изображение\Изображение 044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571744"/>
            <a:ext cx="3851275" cy="37893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 descr="i (1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21284">
            <a:off x="4555444" y="428317"/>
            <a:ext cx="4032447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285720" y="0"/>
            <a:ext cx="8072494" cy="6858000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Физическое развитие в контексте реализации </a:t>
            </a:r>
            <a:r>
              <a:rPr lang="ru-RU" sz="2400" b="1" dirty="0" smtClean="0">
                <a:solidFill>
                  <a:srgbClr val="FF0000"/>
                </a:solidFill>
              </a:rPr>
              <a:t>ФГОС</a:t>
            </a:r>
            <a:r>
              <a:rPr lang="ru-RU" sz="2400" b="1" dirty="0" smtClean="0">
                <a:solidFill>
                  <a:srgbClr val="002060"/>
                </a:solidFill>
              </a:rPr>
              <a:t> – не только средство развития собственно физических качеств ребенка и укрепления его здоровья, но и важный компонент и средство духовного, нравственного, эстетического воспитания дошкольника. Важнейшая роль в физическом воспитании ребенка по-прежнему принадлежит воспитателям и инструкторам. Именно их умение методически правильно организовать и провести занятия, нестандартные подходы к выбору форм и средств их проведения – важнейшие компоненты развития интереса к занятиям, формирования у ребенка необходимых привычек, двигательных умений и навыков.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175" y="257176"/>
            <a:ext cx="756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3" name="Рисунок 2" descr="фон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" y="0"/>
            <a:ext cx="9136405" cy="6858000"/>
          </a:xfrm>
          <a:prstGeom prst="rect">
            <a:avLst/>
          </a:prstGeom>
        </p:spPr>
      </p:pic>
      <p:pic>
        <p:nvPicPr>
          <p:cNvPr id="4" name="Рисунок 3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7" name="Горизонтальный свиток 6"/>
          <p:cNvSpPr/>
          <p:nvPr/>
        </p:nvSpPr>
        <p:spPr>
          <a:xfrm>
            <a:off x="683568" y="620688"/>
            <a:ext cx="8208912" cy="5472608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Развивать  выразительность и красоту движений;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Развивать творчество, фантазию при использовании нетрадиционного оборудования;</a:t>
            </a:r>
          </a:p>
          <a:p>
            <a:pPr algn="just"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Мотивировать детей на двигательную активность, через использование нетрадиционного оборудования в самостоятельных видах деятельности.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404664"/>
            <a:ext cx="2209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smtClean="0">
                <a:solidFill>
                  <a:srgbClr val="C00000"/>
                </a:solidFill>
                <a:latin typeface="Arial Black" pitchFamily="34" charset="0"/>
              </a:rPr>
              <a:t>Задачи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777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IMG_3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3.jpg"/>
          <p:cNvPicPr>
            <a:picLocks noChangeAspect="1"/>
          </p:cNvPicPr>
          <p:nvPr/>
        </p:nvPicPr>
        <p:blipFill>
          <a:blip r:embed="rId2" cstate="print"/>
          <a:srcRect b="5770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pic>
        <p:nvPicPr>
          <p:cNvPr id="3" name="Picture 2" descr="F:\анна михка\Фото0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854"/>
            <a:ext cx="9144000" cy="674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43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</TotalTime>
  <Words>847</Words>
  <Application>Microsoft Office PowerPoint</Application>
  <PresentationFormat>Экран (4:3)</PresentationFormat>
  <Paragraphs>115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Театрализованная деятельность в ДОУ</dc:title>
  <dc:creator>1</dc:creator>
  <cp:lastModifiedBy>user</cp:lastModifiedBy>
  <cp:revision>125</cp:revision>
  <dcterms:created xsi:type="dcterms:W3CDTF">2012-09-13T07:56:08Z</dcterms:created>
  <dcterms:modified xsi:type="dcterms:W3CDTF">2015-03-26T05:00:31Z</dcterms:modified>
</cp:coreProperties>
</file>